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60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40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79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37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98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44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98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43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54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17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curlab.it/carta-da-filtro/642-CARTA-DA-FILTRO-in-DISCHI-TONDI-100mm.html" TargetMode="External"/><Relationship Id="rId3" Type="http://schemas.openxmlformats.org/officeDocument/2006/relationships/hyperlink" Target="http://cheimika.it/strumentazione-scientifica/Cilindro-graduato-100-ml-classe-A-Glass-Studio-3950.aspx?x=Catalogo" TargetMode="External"/><Relationship Id="rId7" Type="http://schemas.openxmlformats.org/officeDocument/2006/relationships/hyperlink" Target="http://www.securlab.it/provette-con-bordo-e-senza-bordo/173-provetta-5ml-in-polistirolo-cilindrica-trasparente.html" TargetMode="External"/><Relationship Id="rId12" Type="http://schemas.openxmlformats.org/officeDocument/2006/relationships/hyperlink" Target="http://www.minerva.unito.it/Chimica&amp;Industria/Dizionario/DizM.htm" TargetMode="External"/><Relationship Id="rId2" Type="http://schemas.openxmlformats.org/officeDocument/2006/relationships/hyperlink" Target="http://www.cheimika.it/strumentazione-scientifica/Pallone-per-distillazione-orlo-svasato-250-ml-GLASS-STUDIO-2337.aspx?x=Catalo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mak.it/cisterne-serbatoi/serbatoi-acqua" TargetMode="External"/><Relationship Id="rId11" Type="http://schemas.openxmlformats.org/officeDocument/2006/relationships/hyperlink" Target="http://www.amgdiagnostici.it/prodotto.asp?idProdotto=778" TargetMode="External"/><Relationship Id="rId5" Type="http://schemas.openxmlformats.org/officeDocument/2006/relationships/hyperlink" Target="http://www.ilgiornale.it/news/cronache/i-produttori-pugliesi-fanno-argine-contro-marea-dell-olio-tu-1234921.html" TargetMode="External"/><Relationship Id="rId10" Type="http://schemas.openxmlformats.org/officeDocument/2006/relationships/hyperlink" Target="http://www.omniatek.it/ecom/index.php?route=product/product&amp;manufacturer_id=241&amp;product_id=15076" TargetMode="External"/><Relationship Id="rId4" Type="http://schemas.openxmlformats.org/officeDocument/2006/relationships/hyperlink" Target="https://casabenessere.wordpress.com/2015/04/11/straordinari-effetti-di-un-semplice-cubetto-di-ghiaccio-here-what-a-simple-ice-cube-can-do-for-your-health/" TargetMode="External"/><Relationship Id="rId9" Type="http://schemas.openxmlformats.org/officeDocument/2006/relationships/hyperlink" Target="http://www.tavolaperiodica.altervista.org/gruppo.2b/mercuri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355880" y="596591"/>
            <a:ext cx="8017" cy="621678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635896" y="90872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I^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sez. A  Elettronica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-108519" y="11816"/>
            <a:ext cx="9252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MERCURIO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tangolo 12"/>
          <p:cNvSpPr/>
          <p:nvPr/>
        </p:nvSpPr>
        <p:spPr>
          <a:xfrm>
            <a:off x="-91038" y="4532926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E COGNOME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9"/>
          <p:cNvSpPr txBox="1"/>
          <p:nvPr/>
        </p:nvSpPr>
        <p:spPr>
          <a:xfrm>
            <a:off x="3572272" y="4725144"/>
            <a:ext cx="2583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Carmelo </a:t>
            </a:r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Zingale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" name="Rettangolo 12"/>
          <p:cNvSpPr/>
          <p:nvPr/>
        </p:nvSpPr>
        <p:spPr>
          <a:xfrm>
            <a:off x="-403487" y="845096"/>
            <a:ext cx="433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</a:t>
            </a:r>
          </a:p>
        </p:txBody>
      </p:sp>
      <p:sp>
        <p:nvSpPr>
          <p:cNvPr id="11" name="Rettangolo 12"/>
          <p:cNvSpPr/>
          <p:nvPr/>
        </p:nvSpPr>
        <p:spPr>
          <a:xfrm>
            <a:off x="-251087" y="2494637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 ESECUZIONE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9"/>
          <p:cNvSpPr txBox="1"/>
          <p:nvPr/>
        </p:nvSpPr>
        <p:spPr>
          <a:xfrm>
            <a:off x="3500264" y="2636912"/>
            <a:ext cx="553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Lunedì, 07 MARZO 2016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6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2" grpId="0"/>
      <p:bldP spid="15" grpId="0"/>
      <p:bldP spid="16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347864" y="908720"/>
            <a:ext cx="5796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</a:rPr>
              <a:t>Osservare le proprietà del mercurio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DELL’ESPERIENZA</a:t>
            </a:r>
          </a:p>
        </p:txBody>
      </p:sp>
    </p:spTree>
    <p:extLst>
      <p:ext uri="{BB962C8B-B14F-4D97-AF65-F5344CB8AC3E}">
        <p14:creationId xmlns:p14="http://schemas.microsoft.com/office/powerpoint/2010/main" xmlns="" val="2964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347864" y="764704"/>
            <a:ext cx="57961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 smtClean="0">
                <a:solidFill>
                  <a:prstClr val="black"/>
                </a:solidFill>
              </a:rPr>
              <a:t>Il mercurio è un elemento chimico con simbolo Hg; il suo numero atomico è 80.</a:t>
            </a:r>
          </a:p>
          <a:p>
            <a:r>
              <a:rPr lang="it-IT" sz="3000" b="1" dirty="0" smtClean="0">
                <a:solidFill>
                  <a:prstClr val="black"/>
                </a:solidFill>
              </a:rPr>
              <a:t>È un metallo di transizione, classificato tra i metalli pesanti.</a:t>
            </a:r>
          </a:p>
          <a:p>
            <a:r>
              <a:rPr lang="it-IT" sz="3000" b="1" dirty="0" smtClean="0">
                <a:solidFill>
                  <a:prstClr val="black"/>
                </a:solidFill>
              </a:rPr>
              <a:t>È </a:t>
            </a:r>
            <a:r>
              <a:rPr lang="it-IT" sz="3000" b="1" dirty="0" smtClean="0">
                <a:solidFill>
                  <a:prstClr val="black"/>
                </a:solidFill>
              </a:rPr>
              <a:t> il solo metallo liquido a temperatura ambiente.</a:t>
            </a:r>
            <a:endParaRPr lang="it-IT" sz="3000" b="1" dirty="0" smtClean="0">
              <a:solidFill>
                <a:prstClr val="black"/>
              </a:solidFill>
            </a:endParaRPr>
          </a:p>
          <a:p>
            <a:r>
              <a:rPr lang="it-IT" sz="3000" b="1" dirty="0" smtClean="0">
                <a:solidFill>
                  <a:prstClr val="black"/>
                </a:solidFill>
              </a:rPr>
              <a:t>I </a:t>
            </a:r>
            <a:r>
              <a:rPr lang="it-IT" sz="3000" b="1" dirty="0" smtClean="0">
                <a:solidFill>
                  <a:prstClr val="black"/>
                </a:solidFill>
              </a:rPr>
              <a:t>greci </a:t>
            </a:r>
            <a:r>
              <a:rPr lang="it-IT" sz="3000" b="1" dirty="0" smtClean="0">
                <a:solidFill>
                  <a:prstClr val="black"/>
                </a:solidFill>
              </a:rPr>
              <a:t>lo chiamavano “</a:t>
            </a:r>
            <a:r>
              <a:rPr lang="it-IT" sz="3000" b="1" dirty="0" err="1" smtClean="0">
                <a:solidFill>
                  <a:prstClr val="black"/>
                </a:solidFill>
              </a:rPr>
              <a:t>hydrargyrus</a:t>
            </a:r>
            <a:r>
              <a:rPr lang="it-IT" sz="3000" b="1" dirty="0" smtClean="0">
                <a:solidFill>
                  <a:prstClr val="black"/>
                </a:solidFill>
              </a:rPr>
              <a:t>” ovvero «argento </a:t>
            </a:r>
            <a:r>
              <a:rPr lang="it-IT" sz="3000" b="1" dirty="0" smtClean="0">
                <a:solidFill>
                  <a:prstClr val="black"/>
                </a:solidFill>
              </a:rPr>
              <a:t>vivo»,  e successivamente mercurio </a:t>
            </a:r>
            <a:r>
              <a:rPr lang="it-IT" sz="3000" b="1" dirty="0" err="1" smtClean="0">
                <a:solidFill>
                  <a:prstClr val="black"/>
                </a:solidFill>
              </a:rPr>
              <a:t>perchè</a:t>
            </a:r>
            <a:r>
              <a:rPr lang="it-IT" sz="3000" b="1" dirty="0" smtClean="0">
                <a:solidFill>
                  <a:prstClr val="black"/>
                </a:solidFill>
              </a:rPr>
              <a:t> gli stessi greci  lo avevano dedicato al pianeta omonimo.</a:t>
            </a:r>
            <a:endParaRPr lang="it-IT" sz="30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TEORICA</a:t>
            </a:r>
          </a:p>
        </p:txBody>
      </p:sp>
    </p:spTree>
    <p:extLst>
      <p:ext uri="{BB962C8B-B14F-4D97-AF65-F5344CB8AC3E}">
        <p14:creationId xmlns:p14="http://schemas.microsoft.com/office/powerpoint/2010/main" xmlns="" val="303017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0099-2CEF-4437-A02A-03AA772F62C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Provetta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://www.securlab.it/197-thickbox/provetta-5ml-in-polistirolo-cilindrica-trasparen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2081" y="0"/>
            <a:ext cx="65973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2878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0099-2CEF-4437-A02A-03AA772F62C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5051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980728"/>
            <a:ext cx="5549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Carta da filtro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http://www.securlab.it/606-thickbox/CARTA-DA-FILTRO-in-DISCHI-TONDI-100m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7656" y="840520"/>
            <a:ext cx="5972856" cy="597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17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0099-2CEF-4437-A02A-03AA772F62C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SOSTANZE UTILIZZATE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Mercurio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http://www.tavolaperiodica.altervista.org/gruppo.2b/img/mercurio/h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575"/>
            <a:ext cx="6637784" cy="678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73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164968"/>
            <a:ext cx="9252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MERCURIO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425" y="1916832"/>
            <a:ext cx="91045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Abbiamo preso il mercurio (Hg) mettendolo in una provetta e </a:t>
            </a:r>
            <a:r>
              <a:rPr lang="it-IT" sz="3000" b="1" dirty="0" smtClean="0">
                <a:solidFill>
                  <a:prstClr val="black"/>
                </a:solidFill>
              </a:rPr>
              <a:t>ne abbiamo visto la grande fluidità, inoltre  </a:t>
            </a:r>
            <a:r>
              <a:rPr lang="it-IT" sz="3000" b="1" dirty="0" smtClean="0">
                <a:solidFill>
                  <a:prstClr val="black"/>
                </a:solidFill>
              </a:rPr>
              <a:t>non si attacca alle pareti della </a:t>
            </a:r>
            <a:r>
              <a:rPr lang="it-IT" sz="3000" b="1" dirty="0" smtClean="0">
                <a:solidFill>
                  <a:prstClr val="black"/>
                </a:solidFill>
              </a:rPr>
              <a:t>provetta (non bagna le pareti), e per la sua alta tensione superficiale notiamo la convessità della sua superficie.</a:t>
            </a:r>
          </a:p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Notiamo </a:t>
            </a:r>
            <a:r>
              <a:rPr lang="it-IT" sz="3000" b="1" dirty="0" smtClean="0">
                <a:solidFill>
                  <a:prstClr val="black"/>
                </a:solidFill>
              </a:rPr>
              <a:t>che mettendo una goccia di mercurio nella carta da filtro non la bagna, ma se si schiaccia si formano palline più piccole che poi si aggregano di nuovo. </a:t>
            </a:r>
            <a:endParaRPr lang="it-IT" sz="30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17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509120"/>
            <a:ext cx="8229600" cy="1684784"/>
          </a:xfrm>
        </p:spPr>
        <p:txBody>
          <a:bodyPr/>
          <a:lstStyle/>
          <a:p>
            <a:pPr algn="just">
              <a:buNone/>
            </a:pPr>
            <a:r>
              <a:rPr lang="it-IT" b="1" dirty="0" smtClean="0">
                <a:solidFill>
                  <a:prstClr val="black"/>
                </a:solidFill>
              </a:rPr>
              <a:t>	</a:t>
            </a:r>
            <a:r>
              <a:rPr lang="it-IT" b="1" dirty="0" smtClean="0">
                <a:solidFill>
                  <a:srgbClr val="0000FF"/>
                </a:solidFill>
              </a:rPr>
              <a:t>Sorprendente </a:t>
            </a:r>
            <a:r>
              <a:rPr lang="it-IT" b="1" dirty="0" smtClean="0">
                <a:solidFill>
                  <a:srgbClr val="0000FF"/>
                </a:solidFill>
              </a:rPr>
              <a:t>la sua massa, non ci </a:t>
            </a:r>
            <a:r>
              <a:rPr lang="it-IT" b="1" dirty="0" smtClean="0">
                <a:solidFill>
                  <a:srgbClr val="0000FF"/>
                </a:solidFill>
              </a:rPr>
              <a:t>aspettavamo certo </a:t>
            </a:r>
            <a:r>
              <a:rPr lang="it-IT" b="1" dirty="0" smtClean="0">
                <a:solidFill>
                  <a:srgbClr val="0000FF"/>
                </a:solidFill>
              </a:rPr>
              <a:t>che soli 100 cm</a:t>
            </a:r>
            <a:r>
              <a:rPr lang="it-IT" b="1" baseline="30000" dirty="0" smtClean="0">
                <a:solidFill>
                  <a:srgbClr val="0000FF"/>
                </a:solidFill>
              </a:rPr>
              <a:t>3</a:t>
            </a:r>
            <a:r>
              <a:rPr lang="it-IT" b="1" dirty="0" smtClean="0">
                <a:solidFill>
                  <a:srgbClr val="0000FF"/>
                </a:solidFill>
              </a:rPr>
              <a:t> avessero una massa di 1359 </a:t>
            </a:r>
            <a:r>
              <a:rPr lang="it-IT" b="1" dirty="0" smtClean="0">
                <a:solidFill>
                  <a:srgbClr val="0000FF"/>
                </a:solidFill>
              </a:rPr>
              <a:t>g!</a:t>
            </a:r>
            <a:endParaRPr lang="it-IT" b="1" dirty="0" smtClean="0">
              <a:solidFill>
                <a:srgbClr val="0000FF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0000FF"/>
                </a:solidFill>
              </a:rPr>
              <a:t>BIBLIOGRAFIA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805263"/>
          </a:xfrm>
        </p:spPr>
        <p:txBody>
          <a:bodyPr>
            <a:normAutofit fontScale="62500" lnSpcReduction="20000"/>
          </a:bodyPr>
          <a:lstStyle/>
          <a:p>
            <a:r>
              <a:rPr lang="it-IT" sz="4800" b="1" dirty="0" smtClean="0"/>
              <a:t>Esploriamo la chimica verde PLUS, G. </a:t>
            </a:r>
            <a:r>
              <a:rPr lang="it-IT" sz="4800" b="1" dirty="0" err="1" smtClean="0"/>
              <a:t>Valitutti</a:t>
            </a:r>
            <a:r>
              <a:rPr lang="it-IT" sz="4800" b="1" dirty="0" smtClean="0"/>
              <a:t>, A. Tifi, A. Gentile, Zanichelli.</a:t>
            </a:r>
            <a:endParaRPr lang="it-IT" sz="4800" b="1" dirty="0" smtClean="0">
              <a:hlinkClick r:id="rId2"/>
            </a:endParaRPr>
          </a:p>
          <a:p>
            <a:r>
              <a:rPr lang="it-IT" u="sng" dirty="0">
                <a:hlinkClick r:id="rId3"/>
              </a:rPr>
              <a:t>http://cheimika.it/strumentazione-scientifica/Cilindro-graduato-100-ml-classe-A-Glass-Studio-3950.aspx?x=Catalogo</a:t>
            </a:r>
            <a:r>
              <a:rPr lang="it-IT" dirty="0"/>
              <a:t> </a:t>
            </a:r>
          </a:p>
          <a:p>
            <a:r>
              <a:rPr lang="it-IT" u="sng" dirty="0">
                <a:hlinkClick r:id="rId4"/>
              </a:rPr>
              <a:t>https://casabenessere.wordpress.com/2015/04/11/straordinari-effetti-di-un-semplice-cubetto-di-ghiaccio-here-what-a-simple-ice-cube-can-do-for-your-health/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5"/>
              </a:rPr>
              <a:t>http</a:t>
            </a:r>
            <a:r>
              <a:rPr lang="it-IT" u="sng" dirty="0">
                <a:hlinkClick r:id="rId5"/>
              </a:rPr>
              <a:t>://www.ilgiornale.it/news/cronache/i-produttori-pugliesi-fanno-argine-contro-marea-dell-olio-tu-1234921.html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6"/>
              </a:rPr>
              <a:t>http</a:t>
            </a:r>
            <a:r>
              <a:rPr lang="it-IT" u="sng" dirty="0">
                <a:hlinkClick r:id="rId6"/>
              </a:rPr>
              <a:t>://www.numak.it/cisterne-serbatoi/serbatoi-acqua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7"/>
              </a:rPr>
              <a:t>http</a:t>
            </a:r>
            <a:r>
              <a:rPr lang="it-IT" u="sng" dirty="0">
                <a:hlinkClick r:id="rId7"/>
              </a:rPr>
              <a:t>://www.securlab.it/provette-con-bordo-e-senza-bordo/173-provetta-5ml-in-polistirolo-cilindrica-trasparente.html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8"/>
              </a:rPr>
              <a:t>http</a:t>
            </a:r>
            <a:r>
              <a:rPr lang="it-IT" u="sng" dirty="0">
                <a:hlinkClick r:id="rId8"/>
              </a:rPr>
              <a:t>://www.securlab.it/carta-da-filtro/642-CARTA-DA-FILTRO-in-DISCHI-TONDI-100mm.html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9"/>
              </a:rPr>
              <a:t>http</a:t>
            </a:r>
            <a:r>
              <a:rPr lang="it-IT" u="sng" dirty="0">
                <a:hlinkClick r:id="rId9"/>
              </a:rPr>
              <a:t>://www.tavolaperiodica.altervista.org/gruppo.2b/mercurio.html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10"/>
              </a:rPr>
              <a:t>http</a:t>
            </a:r>
            <a:r>
              <a:rPr lang="it-IT" u="sng" dirty="0">
                <a:hlinkClick r:id="rId10"/>
              </a:rPr>
              <a:t>://www.omniatek.it/ecom/index.php?route=product/product&amp;manufacturer_id=241&amp;product_id=15076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11"/>
              </a:rPr>
              <a:t>http</a:t>
            </a:r>
            <a:r>
              <a:rPr lang="it-IT" u="sng" dirty="0">
                <a:hlinkClick r:id="rId11"/>
              </a:rPr>
              <a:t>://</a:t>
            </a:r>
            <a:r>
              <a:rPr lang="it-IT" u="sng" dirty="0" smtClean="0">
                <a:hlinkClick r:id="rId11"/>
              </a:rPr>
              <a:t>www.amgdiagnostici.it/</a:t>
            </a:r>
            <a:r>
              <a:rPr lang="it-IT" u="sng" dirty="0" err="1" smtClean="0">
                <a:hlinkClick r:id="rId11"/>
              </a:rPr>
              <a:t>prodotto.asp</a:t>
            </a:r>
            <a:r>
              <a:rPr lang="it-IT" u="sng" dirty="0" smtClean="0">
                <a:hlinkClick r:id="rId11"/>
              </a:rPr>
              <a:t>?idProdotto=778</a:t>
            </a:r>
            <a:endParaRPr lang="it-IT" u="sng" dirty="0" smtClean="0"/>
          </a:p>
          <a:p>
            <a:pPr marL="0" indent="0"/>
            <a:r>
              <a:rPr lang="it-IT" dirty="0" smtClean="0"/>
              <a:t>    </a:t>
            </a:r>
            <a:r>
              <a:rPr lang="it-IT" dirty="0" smtClean="0">
                <a:hlinkClick r:id="rId12"/>
              </a:rPr>
              <a:t>http://</a:t>
            </a:r>
            <a:r>
              <a:rPr lang="it-IT" dirty="0" smtClean="0">
                <a:hlinkClick r:id="rId12"/>
              </a:rPr>
              <a:t>www.minerva.unito.it/</a:t>
            </a:r>
            <a:r>
              <a:rPr lang="it-IT" dirty="0" err="1" smtClean="0">
                <a:hlinkClick r:id="rId12"/>
              </a:rPr>
              <a:t>Chimica&amp;Industria</a:t>
            </a:r>
            <a:r>
              <a:rPr lang="it-IT" dirty="0" smtClean="0">
                <a:hlinkClick r:id="rId12"/>
              </a:rPr>
              <a:t>/Dizionario/</a:t>
            </a:r>
            <a:r>
              <a:rPr lang="it-IT" dirty="0" err="1" smtClean="0">
                <a:hlinkClick r:id="rId12"/>
              </a:rPr>
              <a:t>DizM.htm</a:t>
            </a:r>
            <a:r>
              <a:rPr lang="it-IT" dirty="0" smtClean="0"/>
              <a:t> </a:t>
            </a:r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651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252</Words>
  <Application>Microsoft Office PowerPoint</Application>
  <PresentationFormat>Presentazione su schermo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CONCLUSIONI</vt:lpstr>
      <vt:lpstr>BIBLIOGRAFIA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Sara</cp:lastModifiedBy>
  <cp:revision>20</cp:revision>
  <dcterms:created xsi:type="dcterms:W3CDTF">2016-03-14T17:24:46Z</dcterms:created>
  <dcterms:modified xsi:type="dcterms:W3CDTF">2016-03-27T07:37:00Z</dcterms:modified>
</cp:coreProperties>
</file>